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4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4FBA9-1696-4B8D-944B-72CF3DA7CE3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013FB5-03CE-4EC3-B1FC-B3788AA8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0174CA-BB35-C607-072A-24F3B2C47D4A}"/>
              </a:ext>
            </a:extLst>
          </p:cNvPr>
          <p:cNvSpPr txBox="1"/>
          <p:nvPr/>
        </p:nvSpPr>
        <p:spPr>
          <a:xfrm>
            <a:off x="1033234" y="1115526"/>
            <a:ext cx="565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ILLINOIS GIVES: STEP-BY-STEP DONOR INSTRUCTIONS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15DF4-ABC9-BE0F-3448-7454DC8D1968}"/>
              </a:ext>
            </a:extLst>
          </p:cNvPr>
          <p:cNvSpPr txBox="1"/>
          <p:nvPr/>
        </p:nvSpPr>
        <p:spPr>
          <a:xfrm>
            <a:off x="278648" y="1640583"/>
            <a:ext cx="696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1: </a:t>
            </a:r>
            <a:r>
              <a:rPr lang="en-US" sz="1100" dirty="0"/>
              <a:t>Once you have established your MyTax Illinois login, go to mytax.Illinois.gov and enter your credentials in the top-righthand login box. </a:t>
            </a:r>
            <a:endParaRPr lang="en-US" sz="11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B4C93F-4C59-A539-9620-A5E44666C25A}"/>
              </a:ext>
            </a:extLst>
          </p:cNvPr>
          <p:cNvGrpSpPr/>
          <p:nvPr/>
        </p:nvGrpSpPr>
        <p:grpSpPr>
          <a:xfrm>
            <a:off x="768021" y="2222345"/>
            <a:ext cx="5943600" cy="3178203"/>
            <a:chOff x="795566" y="1457297"/>
            <a:chExt cx="5943600" cy="3178203"/>
          </a:xfrm>
        </p:grpSpPr>
        <p:pic>
          <p:nvPicPr>
            <p:cNvPr id="5" name="Picture 4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E1C6030F-D11D-1870-001B-EC8D1568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93"/>
            <a:stretch/>
          </p:blipFill>
          <p:spPr>
            <a:xfrm>
              <a:off x="795566" y="1457297"/>
              <a:ext cx="5943600" cy="317820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843524-74F4-B00C-29B6-269810371427}"/>
                </a:ext>
              </a:extLst>
            </p:cNvPr>
            <p:cNvSpPr/>
            <p:nvPr/>
          </p:nvSpPr>
          <p:spPr>
            <a:xfrm>
              <a:off x="5235037" y="2407920"/>
              <a:ext cx="1476584" cy="12801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BC350A-D867-3A57-2C3A-53A71F2931DD}"/>
              </a:ext>
            </a:extLst>
          </p:cNvPr>
          <p:cNvSpPr txBox="1"/>
          <p:nvPr/>
        </p:nvSpPr>
        <p:spPr>
          <a:xfrm>
            <a:off x="278648" y="5551423"/>
            <a:ext cx="696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2:  </a:t>
            </a:r>
            <a:r>
              <a:rPr lang="en-US" sz="1100" dirty="0"/>
              <a:t>Once logged in, click “View more account options” in the “Individual Income Tax” section of the Summary page.</a:t>
            </a:r>
            <a:endParaRPr lang="en-US" sz="11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0F5ED-2414-1CE9-7908-5528A679E402}"/>
              </a:ext>
            </a:extLst>
          </p:cNvPr>
          <p:cNvGrpSpPr/>
          <p:nvPr/>
        </p:nvGrpSpPr>
        <p:grpSpPr>
          <a:xfrm>
            <a:off x="776701" y="6059801"/>
            <a:ext cx="5943600" cy="3102270"/>
            <a:chOff x="776701" y="6059801"/>
            <a:chExt cx="5943600" cy="3102270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254B0C3-B280-C1AB-EBB2-AC3EB7614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1" y="6059801"/>
              <a:ext cx="5943600" cy="310227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EBB655-55E6-274E-3FBB-B18E8657B06B}"/>
                </a:ext>
              </a:extLst>
            </p:cNvPr>
            <p:cNvCxnSpPr>
              <a:cxnSpLocks/>
            </p:cNvCxnSpPr>
            <p:nvPr/>
          </p:nvCxnSpPr>
          <p:spPr>
            <a:xfrm>
              <a:off x="795566" y="7610936"/>
              <a:ext cx="6044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logo for a company&#10;&#10;Description automatically generated">
            <a:extLst>
              <a:ext uri="{FF2B5EF4-FFF2-40B4-BE49-F238E27FC236}">
                <a16:creationId xmlns:a16="http://schemas.microsoft.com/office/drawing/2014/main" id="{0114D1D1-9FBB-4452-1575-C1D030FDF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90" y="121958"/>
            <a:ext cx="2600510" cy="8891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275CB0-2333-2287-A500-7194E26BE196}"/>
              </a:ext>
            </a:extLst>
          </p:cNvPr>
          <p:cNvCxnSpPr/>
          <p:nvPr/>
        </p:nvCxnSpPr>
        <p:spPr>
          <a:xfrm>
            <a:off x="768021" y="1535658"/>
            <a:ext cx="6089979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9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5B886E4-04E1-F84D-E4E9-B19E335A7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94933"/>
            <a:ext cx="5943600" cy="3933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43A80-F302-33A4-B377-3D964012BAFE}"/>
              </a:ext>
            </a:extLst>
          </p:cNvPr>
          <p:cNvSpPr txBox="1"/>
          <p:nvPr/>
        </p:nvSpPr>
        <p:spPr>
          <a:xfrm>
            <a:off x="545348" y="433323"/>
            <a:ext cx="6967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3:  </a:t>
            </a:r>
            <a:r>
              <a:rPr lang="en-US" sz="1100" dirty="0"/>
              <a:t>Click “Contribute to Illinois Gives” under the “Account Options” box.</a:t>
            </a:r>
            <a:endParaRPr lang="en-US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6A1A3-1D52-F553-5B65-BAFE2FD6464B}"/>
              </a:ext>
            </a:extLst>
          </p:cNvPr>
          <p:cNvSpPr txBox="1"/>
          <p:nvPr/>
        </p:nvSpPr>
        <p:spPr>
          <a:xfrm>
            <a:off x="545348" y="4912046"/>
            <a:ext cx="6967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4:  </a:t>
            </a:r>
            <a:r>
              <a:rPr lang="en-US" sz="1100" dirty="0"/>
              <a:t>Click “Next”</a:t>
            </a:r>
            <a:endParaRPr lang="en-US" sz="1100" b="1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1E5EF7B-7EE8-137A-E0E7-09011C465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5206964"/>
            <a:ext cx="5943600" cy="41895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311608-D663-E0F1-12D0-9D313A38F4FF}"/>
              </a:ext>
            </a:extLst>
          </p:cNvPr>
          <p:cNvSpPr/>
          <p:nvPr/>
        </p:nvSpPr>
        <p:spPr>
          <a:xfrm>
            <a:off x="6036736" y="9162169"/>
            <a:ext cx="630764" cy="2343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B0C4C3-C10E-38AB-9C4F-A71FC70FBE73}"/>
              </a:ext>
            </a:extLst>
          </p:cNvPr>
          <p:cNvSpPr txBox="1"/>
          <p:nvPr/>
        </p:nvSpPr>
        <p:spPr>
          <a:xfrm>
            <a:off x="545348" y="433323"/>
            <a:ext cx="696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5:  </a:t>
            </a:r>
            <a:r>
              <a:rPr lang="en-US" sz="1100" dirty="0"/>
              <a:t>Now, you will be at a form to submit gift details. Enter gift information and from the drop-down menu, select “COMMUNITY FOUNDATION OF THE QUINCY AREA.” Once gift information is entered, click “Submit.”</a:t>
            </a:r>
            <a:endParaRPr lang="en-US" sz="1100" b="1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86A3694-09AD-1D57-4F0A-674B42E8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050534"/>
            <a:ext cx="5943600" cy="393483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8B5D364-04E8-58A1-7C13-1560D94E0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5173329"/>
            <a:ext cx="5943600" cy="3980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B9391E-E6B7-6D02-FCCA-16833C215115}"/>
              </a:ext>
            </a:extLst>
          </p:cNvPr>
          <p:cNvSpPr/>
          <p:nvPr/>
        </p:nvSpPr>
        <p:spPr>
          <a:xfrm>
            <a:off x="1025408" y="2740660"/>
            <a:ext cx="1580632" cy="152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376963-E781-AED8-0093-0A6583CA32AA}"/>
              </a:ext>
            </a:extLst>
          </p:cNvPr>
          <p:cNvSpPr/>
          <p:nvPr/>
        </p:nvSpPr>
        <p:spPr>
          <a:xfrm>
            <a:off x="1078748" y="7772400"/>
            <a:ext cx="2106412" cy="2057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51567-87CE-0A9B-FA20-8304EE9563C9}"/>
              </a:ext>
            </a:extLst>
          </p:cNvPr>
          <p:cNvSpPr/>
          <p:nvPr/>
        </p:nvSpPr>
        <p:spPr>
          <a:xfrm>
            <a:off x="6209548" y="4770741"/>
            <a:ext cx="635752" cy="214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8525D2-0C9C-DC9B-6483-28FEF800590F}"/>
              </a:ext>
            </a:extLst>
          </p:cNvPr>
          <p:cNvSpPr txBox="1"/>
          <p:nvPr/>
        </p:nvSpPr>
        <p:spPr>
          <a:xfrm>
            <a:off x="545348" y="433323"/>
            <a:ext cx="696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6:  </a:t>
            </a:r>
            <a:r>
              <a:rPr lang="en-US" sz="1100" dirty="0"/>
              <a:t>A confirmation box will appear after you submit the gift information. You now must re-enter your password and then click “OK.”</a:t>
            </a:r>
            <a:endParaRPr lang="en-US" sz="11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2DBC04-964F-DE3A-B2C7-4C8BA4DBD50F}"/>
              </a:ext>
            </a:extLst>
          </p:cNvPr>
          <p:cNvGrpSpPr/>
          <p:nvPr/>
        </p:nvGrpSpPr>
        <p:grpSpPr>
          <a:xfrm>
            <a:off x="914400" y="1061291"/>
            <a:ext cx="5943600" cy="3329848"/>
            <a:chOff x="914400" y="1391491"/>
            <a:chExt cx="5943600" cy="3329848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459273F-AE10-6996-6F4A-A1FA278DB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391491"/>
              <a:ext cx="5943600" cy="33298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CB98DA-B032-8F25-B08E-76E4BEE17015}"/>
                </a:ext>
              </a:extLst>
            </p:cNvPr>
            <p:cNvSpPr/>
            <p:nvPr/>
          </p:nvSpPr>
          <p:spPr>
            <a:xfrm>
              <a:off x="1205748" y="3195940"/>
              <a:ext cx="2680452" cy="3219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081808-C2C6-643F-4737-CB31B26A8487}"/>
                </a:ext>
              </a:extLst>
            </p:cNvPr>
            <p:cNvSpPr/>
            <p:nvPr/>
          </p:nvSpPr>
          <p:spPr>
            <a:xfrm>
              <a:off x="5417068" y="4232338"/>
              <a:ext cx="1225032" cy="3219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37068F-0CFD-4165-22D2-B716CEDB6765}"/>
              </a:ext>
            </a:extLst>
          </p:cNvPr>
          <p:cNvSpPr txBox="1"/>
          <p:nvPr/>
        </p:nvSpPr>
        <p:spPr>
          <a:xfrm>
            <a:off x="545348" y="4776704"/>
            <a:ext cx="696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7:  </a:t>
            </a:r>
            <a:r>
              <a:rPr lang="en-US" sz="1100" dirty="0"/>
              <a:t>After successfully submitting the form, you will be presented a confirmation page. Print for your records. Be sure to notify the Community Foundation of the gift and to which fund you would like it directed to.</a:t>
            </a:r>
            <a:endParaRPr lang="en-US" sz="1100" b="1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7C449A2-B63F-729A-C679-2CED79B37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22742"/>
            <a:ext cx="5943600" cy="38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6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DAA06A-EF43-F4D5-4DDB-3D1285E73AB9}"/>
              </a:ext>
            </a:extLst>
          </p:cNvPr>
          <p:cNvSpPr txBox="1"/>
          <p:nvPr/>
        </p:nvSpPr>
        <p:spPr>
          <a:xfrm>
            <a:off x="402214" y="433304"/>
            <a:ext cx="696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8:  </a:t>
            </a:r>
            <a:r>
              <a:rPr lang="en-US" sz="1100" dirty="0"/>
              <a:t>Once you have submitted the request, you can check the status of the authorization within your MyTax account. From your summary page, click “More…”</a:t>
            </a:r>
            <a:endParaRPr lang="en-US" sz="1100" b="1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346AAC9-CC3E-722C-D474-869528CD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2839"/>
            <a:ext cx="5943600" cy="3102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6689E-E8DE-407B-16B3-7967DF13DD99}"/>
              </a:ext>
            </a:extLst>
          </p:cNvPr>
          <p:cNvSpPr txBox="1"/>
          <p:nvPr/>
        </p:nvSpPr>
        <p:spPr>
          <a:xfrm>
            <a:off x="402214" y="4328662"/>
            <a:ext cx="6967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9:  </a:t>
            </a:r>
            <a:r>
              <a:rPr lang="en-US" sz="1100" dirty="0"/>
              <a:t>In the “Letters” box, select “View Letters”</a:t>
            </a:r>
            <a:endParaRPr lang="en-US" sz="1100" b="1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E09ACEF-528D-041D-1E2E-EB04500B9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4888197"/>
            <a:ext cx="5943600" cy="41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B4413F-DF8D-7993-9ED0-98EEF7D02DD1}"/>
              </a:ext>
            </a:extLst>
          </p:cNvPr>
          <p:cNvSpPr txBox="1"/>
          <p:nvPr/>
        </p:nvSpPr>
        <p:spPr>
          <a:xfrm>
            <a:off x="402214" y="620262"/>
            <a:ext cx="6967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10:  </a:t>
            </a:r>
            <a:r>
              <a:rPr lang="en-US" sz="1100" dirty="0"/>
              <a:t>Once the gift has been authorized by the Illinois Department of Revenue, you will see a “Contribution Authorization Certificate for Income Tax Credits.” This confirms that you may now move forward with making the gift as described in your Illinois Gives application.</a:t>
            </a:r>
          </a:p>
          <a:p>
            <a:endParaRPr lang="en-US" sz="1100" b="1" dirty="0"/>
          </a:p>
          <a:p>
            <a:r>
              <a:rPr lang="en-US" sz="1100" dirty="0"/>
              <a:t>Once the gift is received by the Community Foundation, we will confirm and issue you a Certificate of Receipt which you will use to claim the credit on your income tax return.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783F1A0-425D-FC76-429D-0DA1CA13F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1941570"/>
            <a:ext cx="5943600" cy="2993563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BEE062A-D310-D8CC-5826-EABC7FD60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4" y="5246703"/>
            <a:ext cx="5114881" cy="34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3D21164E0BD49B0093A05E8C5370E" ma:contentTypeVersion="15" ma:contentTypeDescription="Create a new document." ma:contentTypeScope="" ma:versionID="faf7e16d032274c711a8353588efc21e">
  <xsd:schema xmlns:xsd="http://www.w3.org/2001/XMLSchema" xmlns:xs="http://www.w3.org/2001/XMLSchema" xmlns:p="http://schemas.microsoft.com/office/2006/metadata/properties" xmlns:ns2="af928f93-894e-4cd3-b78f-068cb323c37b" xmlns:ns3="56458f58-98a0-4795-a860-4765e367f58e" targetNamespace="http://schemas.microsoft.com/office/2006/metadata/properties" ma:root="true" ma:fieldsID="8100b38ac8b98b5b0ecc6c58dc0d5f2f" ns2:_="" ns3:_="">
    <xsd:import namespace="af928f93-894e-4cd3-b78f-068cb323c37b"/>
    <xsd:import namespace="56458f58-98a0-4795-a860-4765e367f5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28f93-894e-4cd3-b78f-068cb323c3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9a7937d-9ee5-4eca-b1ca-cb31445da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58f58-98a0-4795-a860-4765e367f58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05c18c-a947-423b-bb4f-40feae352fac}" ma:internalName="TaxCatchAll" ma:showField="CatchAllData" ma:web="56458f58-98a0-4795-a860-4765e367f5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928f93-894e-4cd3-b78f-068cb323c37b">
      <Terms xmlns="http://schemas.microsoft.com/office/infopath/2007/PartnerControls"/>
    </lcf76f155ced4ddcb4097134ff3c332f>
    <TaxCatchAll xmlns="56458f58-98a0-4795-a860-4765e367f58e" xsi:nil="true"/>
  </documentManagement>
</p:properties>
</file>

<file path=customXml/itemProps1.xml><?xml version="1.0" encoding="utf-8"?>
<ds:datastoreItem xmlns:ds="http://schemas.openxmlformats.org/officeDocument/2006/customXml" ds:itemID="{81496193-D152-4ABF-85C5-7CDDC8F7E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D01A4-3FD2-49F0-B1B5-A8C179CB5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28f93-894e-4cd3-b78f-068cb323c37b"/>
    <ds:schemaRef ds:uri="56458f58-98a0-4795-a860-4765e367f5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98EEAC-C45F-4B23-AB2A-85B0A525D6D3}">
  <ds:schemaRefs>
    <ds:schemaRef ds:uri="http://schemas.microsoft.com/office/2006/metadata/properties"/>
    <ds:schemaRef ds:uri="http://schemas.microsoft.com/office/infopath/2007/PartnerControls"/>
    <ds:schemaRef ds:uri="af928f93-894e-4cd3-b78f-068cb323c37b"/>
    <ds:schemaRef ds:uri="56458f58-98a0-4795-a860-4765e367f5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331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Meckes</dc:creator>
  <cp:lastModifiedBy>Nicole Smolkovich</cp:lastModifiedBy>
  <cp:revision>1</cp:revision>
  <dcterms:created xsi:type="dcterms:W3CDTF">2025-01-02T21:25:23Z</dcterms:created>
  <dcterms:modified xsi:type="dcterms:W3CDTF">2025-01-06T18:16:55Z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0x010100A6A3D21164E0BD49B0093A05E8C5370E</vt:lpwstr>
  </property>
</Properties>
</file>